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7" r:id="rId16"/>
  </p:sldIdLst>
  <p:sldSz cx="9144000" cy="5715000" type="screen16x10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5A9B"/>
    <a:srgbClr val="9B9B9B"/>
    <a:srgbClr val="1862A8"/>
    <a:srgbClr val="FFCC33"/>
    <a:srgbClr val="1862AB"/>
    <a:srgbClr val="0033CC"/>
    <a:srgbClr val="326ABE"/>
    <a:srgbClr val="3272BE"/>
    <a:srgbClr val="3275BE"/>
    <a:srgbClr val="30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57" autoAdjust="0"/>
  </p:normalViewPr>
  <p:slideViewPr>
    <p:cSldViewPr>
      <p:cViewPr varScale="1">
        <p:scale>
          <a:sx n="115" d="100"/>
          <a:sy n="115" d="100"/>
        </p:scale>
        <p:origin x="141" y="60"/>
      </p:cViewPr>
      <p:guideLst>
        <p:guide orient="horz" pos="2160"/>
        <p:guide pos="312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60" y="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Anders Lindberg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6088" y="746125"/>
            <a:ext cx="5905500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>
                <a:latin typeface="Times New Roman" charset="0"/>
              </a:rPr>
              <a:t>Anders Lindberg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05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1043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156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62086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3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8619393" y="5217584"/>
            <a:ext cx="375138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00" tIns="39396" rIns="80200" bIns="39396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1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1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91" y="190800"/>
            <a:ext cx="763731" cy="107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54495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71139" y="317500"/>
            <a:ext cx="192112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3385" y="317500"/>
            <a:ext cx="5627077" cy="45720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6398B-0D35-40EC-9D09-BC831E5D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51E5E9-88E8-441D-9CE9-70F3AFF3D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1DAF70-4D91-416A-BCB6-85767121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0CE-B2F1-4EE3-A61A-80E2700BF4ED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38C70-38F2-4847-AAC0-1EA66731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0B2985-F343-4112-8778-ACE113FB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1EC-2E2E-4F6F-860D-360FF22A0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57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19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1479" rIns="79767" bIns="0"/>
          <a:lstStyle/>
          <a:p>
            <a:pPr algn="r"/>
            <a:endParaRPr lang="sv-SE" sz="12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polis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4D7F30-A8E5-428C-AA21-119FF4DB5826}"/>
              </a:ext>
            </a:extLst>
          </p:cNvPr>
          <p:cNvSpPr/>
          <p:nvPr userDrawn="1"/>
        </p:nvSpPr>
        <p:spPr bwMode="auto">
          <a:xfrm>
            <a:off x="-18000" y="-18000"/>
            <a:ext cx="9180000" cy="57330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B316FA-E845-4AEF-BB27-91A57BBF7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5212"/>
            <a:ext cx="512570" cy="720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1F2C01A-202A-4F0C-B25C-897896A6D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60226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422261"/>
            <a:ext cx="7772400" cy="12501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3385" y="1345332"/>
            <a:ext cx="3748454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92515" y="1345332"/>
            <a:ext cx="3799743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71819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53379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385" y="317500"/>
            <a:ext cx="7688874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814" tIns="39396" rIns="63814" bIns="39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332177"/>
            <a:ext cx="7687384" cy="35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195" tIns="39396" rIns="70195" bIns="39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4"/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236431" y="5412053"/>
            <a:ext cx="225969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000" dirty="0"/>
              <a:t> </a:t>
            </a:r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236431" y="5349875"/>
            <a:ext cx="6154338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2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479" rIns="79767" bIns="41479">
            <a:spAutoFit/>
          </a:bodyPr>
          <a:lstStyle/>
          <a:p>
            <a:pPr algn="r"/>
            <a:endParaRPr lang="sv-SE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4845600"/>
            <a:ext cx="1742400" cy="649709"/>
          </a:xfrm>
          <a:prstGeom prst="rect">
            <a:avLst/>
          </a:prstGeom>
        </p:spPr>
      </p:pic>
      <p:sp>
        <p:nvSpPr>
          <p:cNvPr id="2" name="Und_kort_ovan_linje">
            <a:extLst>
              <a:ext uri="{FF2B5EF4-FFF2-40B4-BE49-F238E27FC236}">
                <a16:creationId xmlns:a16="http://schemas.microsoft.com/office/drawing/2014/main" id="{8DC99661-66FD-3DFE-0A1B-A2CDDF069027}"/>
              </a:ext>
            </a:extLst>
          </p:cNvPr>
          <p:cNvSpPr txBox="1"/>
          <p:nvPr userDrawn="1"/>
        </p:nvSpPr>
        <p:spPr>
          <a:xfrm>
            <a:off x="2148472" y="5094000"/>
            <a:ext cx="6328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Informationsklass Ej klassad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5A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9pPr>
    </p:titleStyle>
    <p:bodyStyle>
      <a:lvl1pPr marL="168840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90941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800">
          <a:solidFill>
            <a:srgbClr val="4D4D4D"/>
          </a:solidFill>
          <a:latin typeface="+mn-lt"/>
        </a:defRPr>
      </a:lvl2pPr>
      <a:lvl3pPr marL="104680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4D4D4D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en.se/Kontakta-oss/kontaktformular/Kontaktformular-region-Stockholm/" TargetMode="External"/><Relationship Id="rId2" Type="http://schemas.openxmlformats.org/officeDocument/2006/relationships/hyperlink" Target="mailto:registrator.stockholm@polisen.s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33046" y="2103321"/>
            <a:ext cx="7174523" cy="4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/>
          <a:lstStyle/>
          <a:p>
            <a:pPr defTabSz="405216" eaLnBrk="1" hangingPunct="1">
              <a:lnSpc>
                <a:spcPts val="2216"/>
              </a:lnSpc>
            </a:pPr>
            <a:r>
              <a:rPr lang="sv-SE" sz="1900" dirty="0">
                <a:solidFill>
                  <a:srgbClr val="9B9B9B"/>
                </a:solidFill>
              </a:rPr>
              <a:t>Anders Lindberg</a:t>
            </a: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33046" y="675502"/>
            <a:ext cx="6963508" cy="10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862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62A8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 anchor="b"/>
          <a:lstStyle/>
          <a:p>
            <a:pPr defTabSz="405216" eaLnBrk="1" hangingPunct="1">
              <a:lnSpc>
                <a:spcPts val="3102"/>
              </a:lnSpc>
            </a:pPr>
            <a:r>
              <a:rPr lang="sv-SE" sz="3500" b="1" dirty="0">
                <a:solidFill>
                  <a:srgbClr val="165A9B"/>
                </a:solidFill>
              </a:rPr>
              <a:t>Polisen i Hammarby sjöstad</a:t>
            </a: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0" y="2862000"/>
            <a:ext cx="9144000" cy="0"/>
          </a:xfrm>
          <a:prstGeom prst="line">
            <a:avLst/>
          </a:prstGeom>
          <a:noFill/>
          <a:ln w="2032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pic>
        <p:nvPicPr>
          <p:cNvPr id="7" name="Pol_bild_FS">
            <a:extLst>
              <a:ext uri="{FF2B5EF4-FFF2-40B4-BE49-F238E27FC236}">
                <a16:creationId xmlns:a16="http://schemas.microsoft.com/office/drawing/2014/main" id="{EBF591C1-8267-48D2-A8D0-F347AD5327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100"/>
            <a:ext cx="9144000" cy="2794000"/>
          </a:xfrm>
          <a:prstGeom prst="rect">
            <a:avLst/>
          </a:prstGeom>
        </p:spPr>
      </p:pic>
      <p:sp>
        <p:nvSpPr>
          <p:cNvPr id="4" name="Infoklass_rubrik">
            <a:extLst>
              <a:ext uri="{FF2B5EF4-FFF2-40B4-BE49-F238E27FC236}">
                <a16:creationId xmlns:a16="http://schemas.microsoft.com/office/drawing/2014/main" id="{6749D638-2F40-9A29-A8AD-653FEA36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193204"/>
            <a:ext cx="4443009" cy="2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Informationsklass Ej klassad</a:t>
            </a:r>
            <a:endParaRPr kumimoji="0" lang="sv-SE" altLang="sv-SE" sz="110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2769199" y="488509"/>
            <a:ext cx="488627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2022 - Narkotikabrott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5F5DEC-B705-4AD1-820E-6962E2BF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72" y="875110"/>
            <a:ext cx="6165056" cy="39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2788675" y="440801"/>
            <a:ext cx="488627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2022 - Narkotikabrott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8FC3847-AB96-4095-A15A-4B6A4871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55" y="846317"/>
            <a:ext cx="6881474" cy="45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2C96BD8-AD52-437A-8F74-F475BC6888FD}"/>
              </a:ext>
            </a:extLst>
          </p:cNvPr>
          <p:cNvSpPr/>
          <p:nvPr/>
        </p:nvSpPr>
        <p:spPr>
          <a:xfrm>
            <a:off x="287524" y="481236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AKUT </a:t>
            </a:r>
            <a:endParaRPr lang="sv-S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Vid akuta fall ska alltid nödnumret 112 användas. </a:t>
            </a:r>
            <a:endParaRPr lang="sv-S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sv-S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ÖVRIGA BEHOV AV KONTAKT </a:t>
            </a: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114 14 </a:t>
            </a: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registrator.stockholm@polisen.se</a:t>
            </a:r>
            <a:endParaRPr lang="sv-S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https://polisen.se/Kontakta-oss/kontaktformular/Kontaktformular-region-Stockholm/</a:t>
            </a:r>
            <a:endParaRPr lang="sv-S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3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AE892-4C30-438A-B33F-A73B041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LPO Södermalm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764364-0B33-46A0-B88F-E41938A3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Polisområde City.</a:t>
            </a:r>
          </a:p>
          <a:p>
            <a:r>
              <a:rPr lang="sv-SE" dirty="0"/>
              <a:t>280 medarbetare.</a:t>
            </a:r>
          </a:p>
          <a:p>
            <a:r>
              <a:rPr lang="sv-SE" dirty="0"/>
              <a:t>Utredningsverksamhet, Ingripande- och brottsförebyggande verksamhet, områdespoliser, fokusgrupp. </a:t>
            </a:r>
          </a:p>
          <a:p>
            <a:r>
              <a:rPr lang="sv-SE" dirty="0"/>
              <a:t>Stödverksamhet: kansli, operativa samordnare, kommunpoliser, underrättselsamordnare.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46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862A8"/>
                </a:solidFill>
              </a:rPr>
              <a:t>Södermalm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130 000 invånare, välbeställt, välutbildat 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590D4504-9311-41D2-B2C1-4696E90C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09428"/>
            <a:ext cx="4392489" cy="256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3C4658-29F6-4B92-A990-13BBE110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Södermalm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7014C4-471E-4F0D-92AB-1AE91067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Komplex lägesbild: </a:t>
            </a: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statsledningen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åsiktsyttringar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trossamfund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evenemang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missbrukets- och nöjeslivets konsekvenser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27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D45F9-091D-4E9C-8A84-3159455D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>
                <a:solidFill>
                  <a:srgbClr val="0070C0"/>
                </a:solidFill>
              </a:rPr>
              <a:t>LPO Södermalms fyra prioriterade geografiska områden 2023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44092AC-C87B-4AE9-B220-CB4666E0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48" y="1484472"/>
            <a:ext cx="4969413" cy="3201828"/>
          </a:xfrm>
        </p:spPr>
      </p:pic>
    </p:spTree>
    <p:extLst>
      <p:ext uri="{BB962C8B-B14F-4D97-AF65-F5344CB8AC3E}">
        <p14:creationId xmlns:p14="http://schemas.microsoft.com/office/powerpoint/2010/main" val="329916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1C67407-D109-4448-829C-695F6488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971550"/>
            <a:ext cx="6986588" cy="37719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F8A829-9FEE-45E6-B72D-2885CE8D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8" y="971550"/>
            <a:ext cx="964406" cy="14859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3216461" y="500436"/>
            <a:ext cx="344998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</a:t>
            </a:r>
          </a:p>
        </p:txBody>
      </p:sp>
    </p:spTree>
    <p:extLst>
      <p:ext uri="{BB962C8B-B14F-4D97-AF65-F5344CB8AC3E}">
        <p14:creationId xmlns:p14="http://schemas.microsoft.com/office/powerpoint/2010/main" val="138624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3059832" y="331029"/>
            <a:ext cx="344998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A4BCB13-634B-4334-9B65-A5F9FC83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37908"/>
            <a:ext cx="6799818" cy="44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2339752" y="481236"/>
            <a:ext cx="453842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2022 - Våldsbrott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CAE4A9-EA44-4FFE-9769-88DD1342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85" y="914400"/>
            <a:ext cx="505063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A69DEE7-10D6-4CB7-A1D3-1FA765422C07}"/>
              </a:ext>
            </a:extLst>
          </p:cNvPr>
          <p:cNvSpPr txBox="1"/>
          <p:nvPr/>
        </p:nvSpPr>
        <p:spPr>
          <a:xfrm>
            <a:off x="3216460" y="500436"/>
            <a:ext cx="453842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75" dirty="0"/>
              <a:t>Hammarby Sjöstad brottslighet 2022 - Våldsbrott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BC7319-80C2-4BFF-B8B0-D6B8B3DD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37" y="777435"/>
            <a:ext cx="6744842" cy="43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olisen_Color_Scheme">
      <a:dk1>
        <a:srgbClr val="222222"/>
      </a:dk1>
      <a:lt1>
        <a:srgbClr val="FFFFFF"/>
      </a:lt1>
      <a:dk2>
        <a:srgbClr val="082138"/>
      </a:dk2>
      <a:lt2>
        <a:srgbClr val="F7F7F7"/>
      </a:lt2>
      <a:accent1>
        <a:srgbClr val="165A9B"/>
      </a:accent1>
      <a:accent2>
        <a:srgbClr val="FFCC33"/>
      </a:accent2>
      <a:accent3>
        <a:srgbClr val="FF7D00"/>
      </a:accent3>
      <a:accent4>
        <a:srgbClr val="D5D4D4"/>
      </a:accent4>
      <a:accent5>
        <a:srgbClr val="00B9F6"/>
      </a:accent5>
      <a:accent6>
        <a:srgbClr val="9AC601"/>
      </a:accent6>
      <a:hlink>
        <a:srgbClr val="0563C1"/>
      </a:hlink>
      <a:folHlink>
        <a:srgbClr val="954F72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_presentation_l_16_10.potx" id="{63863855-AAFD-4AD5-A33F-19D2921BADE7}" vid="{1B8B8264-FA01-4B7B-9769-AFE5484A208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1ED0C28CD9BA46A00EA2A654338F85" ma:contentTypeVersion="15" ma:contentTypeDescription="Skapa ett nytt dokument." ma:contentTypeScope="" ma:versionID="8178443caafd48d1b7c341681c90af81">
  <xsd:schema xmlns:xsd="http://www.w3.org/2001/XMLSchema" xmlns:xs="http://www.w3.org/2001/XMLSchema" xmlns:p="http://schemas.microsoft.com/office/2006/metadata/properties" xmlns:ns3="5de9ff30-93c3-4394-b4ec-e667e07afecf" xmlns:ns4="54389a5c-2aed-4e4f-b1db-f930f3d3f98e" targetNamespace="http://schemas.microsoft.com/office/2006/metadata/properties" ma:root="true" ma:fieldsID="eb2680d59b44916643cf6770d35f241a" ns3:_="" ns4:_="">
    <xsd:import namespace="5de9ff30-93c3-4394-b4ec-e667e07afecf"/>
    <xsd:import namespace="54389a5c-2aed-4e4f-b1db-f930f3d3f9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9ff30-93c3-4394-b4ec-e667e07afe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89a5c-2aed-4e4f-b1db-f930f3d3f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71ABFC-BC71-4D25-8A7B-BF1F38CCA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9ff30-93c3-4394-b4ec-e667e07afecf"/>
    <ds:schemaRef ds:uri="54389a5c-2aed-4e4f-b1db-f930f3d3f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00431D-C411-40CA-B008-60E532359C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E4728-7ABA-4AF4-AAD6-B59E4EEC062B}">
  <ds:schemaRefs>
    <ds:schemaRef ds:uri="5de9ff30-93c3-4394-b4ec-e667e07afecf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4389a5c-2aed-4e4f-b1db-f930f3d3f98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pol_presentation_l_16_10</Template>
  <TotalTime>0</TotalTime>
  <Words>135</Words>
  <Application>Microsoft Office PowerPoint</Application>
  <PresentationFormat>Bildspel på skärmen (16:10)</PresentationFormat>
  <Paragraphs>35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Office-tema</vt:lpstr>
      <vt:lpstr>PowerPoint-presentation</vt:lpstr>
      <vt:lpstr>LPO Södermalm</vt:lpstr>
      <vt:lpstr>Södermalm</vt:lpstr>
      <vt:lpstr>Södermalm</vt:lpstr>
      <vt:lpstr>LPO Södermalms fyra prioriterade geografiska områden 2023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Polisen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Lindberg (Frallan)</dc:creator>
  <cp:lastModifiedBy>Selene Samuelsson Hedlund</cp:lastModifiedBy>
  <cp:revision>4</cp:revision>
  <cp:lastPrinted>2014-10-01T07:36:37Z</cp:lastPrinted>
  <dcterms:created xsi:type="dcterms:W3CDTF">2023-04-19T11:10:34Z</dcterms:created>
  <dcterms:modified xsi:type="dcterms:W3CDTF">2023-05-08T06:51:49Z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Polisregion Stockholm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Språk">
    <vt:lpwstr>3</vt:lpwstr>
  </property>
  <property fmtid="{D5CDD505-2E9C-101B-9397-08002B2CF9AE}" pid="9" name="RP_Format">
    <vt:lpwstr>16_10</vt:lpwstr>
  </property>
  <property fmtid="{D5CDD505-2E9C-101B-9397-08002B2CF9AE}" pid="10" name="RP_Arbetsbok">
    <vt:lpwstr>PMY_Presentation</vt:lpwstr>
  </property>
  <property fmtid="{D5CDD505-2E9C-101B-9397-08002B2CF9AE}" pid="11" name="EK_Datum_Visible">
    <vt:lpwstr>nej</vt:lpwstr>
  </property>
  <property fmtid="{D5CDD505-2E9C-101B-9397-08002B2CF9AE}" pid="12" name="EK_Namn_Visible">
    <vt:lpwstr>nej</vt:lpwstr>
  </property>
  <property fmtid="{D5CDD505-2E9C-101B-9397-08002B2CF9AE}" pid="13" name="EK_Division_Visible">
    <vt:lpwstr>nej</vt:lpwstr>
  </property>
  <property fmtid="{D5CDD505-2E9C-101B-9397-08002B2CF9AE}" pid="14" name="EK_Myndighet_Visible">
    <vt:lpwstr>nej</vt:lpwstr>
  </property>
  <property fmtid="{D5CDD505-2E9C-101B-9397-08002B2CF9AE}" pid="15" name="EK_Namn_H_Visible">
    <vt:lpwstr>ja</vt:lpwstr>
  </property>
  <property fmtid="{D5CDD505-2E9C-101B-9397-08002B2CF9AE}" pid="16" name="EK_Division_H_Visible">
    <vt:lpwstr>nej</vt:lpwstr>
  </property>
  <property fmtid="{D5CDD505-2E9C-101B-9397-08002B2CF9AE}" pid="17" name="EK_Arbenhet_under_logo">
    <vt:lpwstr>nej</vt:lpwstr>
  </property>
  <property fmtid="{D5CDD505-2E9C-101B-9397-08002B2CF9AE}" pid="18" name="EK_Org_under_logo">
    <vt:lpwstr>nej</vt:lpwstr>
  </property>
  <property fmtid="{D5CDD505-2E9C-101B-9397-08002B2CF9AE}" pid="19" name="RP_Stödrubrik">
    <vt:lpwstr/>
  </property>
  <property fmtid="{D5CDD505-2E9C-101B-9397-08002B2CF9AE}" pid="20" name="RP_InkluderaRubrikSida">
    <vt:lpwstr>nej</vt:lpwstr>
  </property>
  <property fmtid="{D5CDD505-2E9C-101B-9397-08002B2CF9AE}" pid="21" name="RP_Datum">
    <vt:lpwstr/>
  </property>
  <property fmtid="{D5CDD505-2E9C-101B-9397-08002B2CF9AE}" pid="22" name="RP_Arbetsenhet">
    <vt:lpwstr/>
  </property>
  <property fmtid="{D5CDD505-2E9C-101B-9397-08002B2CF9AE}" pid="23" name="RP_Underenhet">
    <vt:lpwstr>Södermalm</vt:lpwstr>
  </property>
  <property fmtid="{D5CDD505-2E9C-101B-9397-08002B2CF9AE}" pid="24" name="RP_Namn">
    <vt:lpwstr>Anders Lindberg</vt:lpwstr>
  </property>
  <property fmtid="{D5CDD505-2E9C-101B-9397-08002B2CF9AE}" pid="25" name="RP_Myndighet">
    <vt:lpwstr>Polisregion Stockholm</vt:lpwstr>
  </property>
  <property fmtid="{D5CDD505-2E9C-101B-9397-08002B2CF9AE}" pid="26" name="RP_Bokstav">
    <vt:lpwstr>PRST</vt:lpwstr>
  </property>
  <property fmtid="{D5CDD505-2E9C-101B-9397-08002B2CF9AE}" pid="27" name="SG_InformationsklassLång">
    <vt:lpwstr>Ej klassad</vt:lpwstr>
  </property>
  <property fmtid="{D5CDD505-2E9C-101B-9397-08002B2CF9AE}" pid="28" name="SG_Informationsklass">
    <vt:lpwstr>Ej klassad</vt:lpwstr>
  </property>
  <property fmtid="{D5CDD505-2E9C-101B-9397-08002B2CF9AE}" pid="29" name="SG_LedInformationsklass">
    <vt:lpwstr>Informationsklass</vt:lpwstr>
  </property>
  <property fmtid="{D5CDD505-2E9C-101B-9397-08002B2CF9AE}" pid="30" name="SG_LedInfoKlassKort">
    <vt:lpwstr>Infoklass</vt:lpwstr>
  </property>
  <property fmtid="{D5CDD505-2E9C-101B-9397-08002B2CF9AE}" pid="31" name="ContentTypeId">
    <vt:lpwstr>0x0101003A1ED0C28CD9BA46A00EA2A654338F85</vt:lpwstr>
  </property>
</Properties>
</file>