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6" r:id="rId6"/>
    <p:sldId id="268" r:id="rId7"/>
    <p:sldId id="267" r:id="rId8"/>
    <p:sldId id="264" r:id="rId9"/>
    <p:sldId id="282" r:id="rId10"/>
    <p:sldId id="283" r:id="rId11"/>
    <p:sldId id="275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lene Samuelsson Hedlund" initials="SSH" lastIdx="1" clrIdx="0">
    <p:extLst>
      <p:ext uri="{19B8F6BF-5375-455C-9EA6-DF929625EA0E}">
        <p15:presenceInfo xmlns:p15="http://schemas.microsoft.com/office/powerpoint/2012/main" userId="S::selene@ecobonum.se::e0f7e3ec-7c00-487e-9b6f-6e23b46f1771" providerId="AD"/>
      </p:ext>
    </p:extLst>
  </p:cmAuthor>
  <p:cmAuthor id="2" name="Selene Samuelsson Hedlund" initials="SSH [2]" lastIdx="2" clrIdx="1">
    <p:extLst>
      <p:ext uri="{19B8F6BF-5375-455C-9EA6-DF929625EA0E}">
        <p15:presenceInfo xmlns:p15="http://schemas.microsoft.com/office/powerpoint/2012/main" userId="Selene Samuelsson Hedlu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76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ene Samuelsson Hedlund" userId="2393831704e089bd" providerId="LiveId" clId="{A614A34A-EF33-4E4E-AF24-BB0678498CB3}"/>
    <pc:docChg chg="undo custSel modSld">
      <pc:chgData name="Selene Samuelsson Hedlund" userId="2393831704e089bd" providerId="LiveId" clId="{A614A34A-EF33-4E4E-AF24-BB0678498CB3}" dt="2021-10-14T15:01:55.262" v="396" actId="113"/>
      <pc:docMkLst>
        <pc:docMk/>
      </pc:docMkLst>
      <pc:sldChg chg="modSp mod">
        <pc:chgData name="Selene Samuelsson Hedlund" userId="2393831704e089bd" providerId="LiveId" clId="{A614A34A-EF33-4E4E-AF24-BB0678498CB3}" dt="2021-10-14T15:01:55.262" v="396" actId="113"/>
        <pc:sldMkLst>
          <pc:docMk/>
          <pc:sldMk cId="2085688412" sldId="264"/>
        </pc:sldMkLst>
        <pc:spChg chg="mod">
          <ac:chgData name="Selene Samuelsson Hedlund" userId="2393831704e089bd" providerId="LiveId" clId="{A614A34A-EF33-4E4E-AF24-BB0678498CB3}" dt="2021-10-14T15:01:55.262" v="396" actId="113"/>
          <ac:spMkLst>
            <pc:docMk/>
            <pc:sldMk cId="2085688412" sldId="264"/>
            <ac:spMk id="7" creationId="{88DEF5EF-1F18-49D2-A44C-D8A5398ABC4E}"/>
          </ac:spMkLst>
        </pc:spChg>
      </pc:sldChg>
      <pc:sldChg chg="modSp mod">
        <pc:chgData name="Selene Samuelsson Hedlund" userId="2393831704e089bd" providerId="LiveId" clId="{A614A34A-EF33-4E4E-AF24-BB0678498CB3}" dt="2021-10-14T14:58:19.014" v="93" actId="6549"/>
        <pc:sldMkLst>
          <pc:docMk/>
          <pc:sldMk cId="3740750017" sldId="268"/>
        </pc:sldMkLst>
        <pc:spChg chg="mod">
          <ac:chgData name="Selene Samuelsson Hedlund" userId="2393831704e089bd" providerId="LiveId" clId="{A614A34A-EF33-4E4E-AF24-BB0678498CB3}" dt="2021-10-14T14:58:19.014" v="93" actId="6549"/>
          <ac:spMkLst>
            <pc:docMk/>
            <pc:sldMk cId="3740750017" sldId="268"/>
            <ac:spMk id="7" creationId="{88DEF5EF-1F18-49D2-A44C-D8A5398ABC4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620E8E-F648-4509-829B-B2D8BE26D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DDF4098-30A0-4F67-B245-94E8EA77B1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D1947AF-8128-45D9-88AB-85918D2FD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B4709EF-660E-4808-A163-2DFEE7C5B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7E5F52E-0407-4A55-AC2F-1FDFE7DC3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085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B857ED-1B37-4835-9C3A-2A9C5AB2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962CA74-1FFC-496E-82F5-657EF8CF5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980890-61ED-4F1B-93ED-46358637B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922F30D-3918-44BF-8467-97E18C81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CD364A-9412-4807-8D91-1577D78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9244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36095ED-BFF3-49BA-969F-ABC5BEE9F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F5E16A2-3B13-4A75-9A27-C71A4D7DB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11CDFCD-61C1-450C-A285-876DAFC4E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E526B0C-5F42-4927-8904-C7B6AA5F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D1C4BD3-C8DE-42DD-AB74-F987BEF89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82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203055-7A3A-4DC7-A963-788AEF175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F6E4F03-E72F-473E-9E21-2E3EF914D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09D9981-370C-4CCE-AC10-6C3E896A3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ABD5238-823C-4649-BE72-D79A7B68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84BC11-7589-48B4-9465-6ACB116B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587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DFCF84-0638-41D8-AA2B-07EBDE45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0E8C92-4F30-404B-AB69-4310462D4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A96DA10-E292-4412-80F9-AADAB972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F263EB-0356-4E6E-89C6-178873408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70FA663-8089-4F35-903D-A0CE3FDE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94862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023CF32-7DB0-4F5E-B09F-135018671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852E3F5-9B09-401F-98FA-26BE8B0CCC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8BCB969-2ECE-424A-8B21-8BCDAAE14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7AF07207-AA11-419D-B232-175FFD03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F46CF5D-AF11-46D5-AF7E-20EFC1CF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AD7BB6A-CBB9-4BF8-94B9-3BBD4B15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032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100796-89DD-48CF-97E7-FCEFC6E95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DCB5C45-549D-4401-B90D-7161B964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3171BD-024B-4290-80C0-E96E6AA01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8FE036B-A394-4512-BADF-4C8D1CC212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46A5C21-DC5E-433A-B36B-E95522A12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08A7936E-679A-4973-AD8C-91BF5D4D5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42FB4634-AE5A-4038-8BE2-DD00A829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7B51E56-9EBF-41F3-89C3-77C392544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655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48BFA47-6758-4087-B16B-E121326CB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F43CF1D-4AEF-490D-BFE3-C6DCEE9E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85AE8966-CB15-4179-9592-F0A63ABE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4BC43CC-855B-4BF8-ABBC-DD8F0879B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1776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4D6C446-C1DB-4499-B858-292483EA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28F9610-E652-4D64-8A03-DBB07D07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A9DF369-DFF1-4815-8D18-551CC207A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260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5E2EEC6-F57A-46FD-A4DE-54349AE9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9529077-6C02-4332-893A-6983AFC53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0A6A9C9-987C-4282-8CC2-0AEE4A1C1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0207880-117A-4A5C-8B31-D01381B7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ED0696E-2FDF-40FB-8794-D4807012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B53AE0B-3F79-4F7A-B879-078E968D1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53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D6237C-11C0-47B7-9180-DFDC1F71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CBD250C-455C-45A1-A249-5226D619D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B112711-0AE8-417B-9294-6CA13511E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AE713CF-40CE-447F-A5B9-C02A5102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FE22049-F392-40D2-8474-5E6EABF9A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C8AA53-A594-4D0A-AE9F-A448A1ACE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7781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228E056-E310-4894-84DD-C2B6984E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29D34AE-9A1D-46D9-82D3-D4D890061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9CD462A-A3A5-4B61-B8EF-948984E10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7F2D7-EA05-4CD4-BFEF-C94336B6E663}" type="datetimeFigureOut">
              <a:rPr lang="sv-SE" smtClean="0"/>
              <a:t>2021-10-14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1F81E51-D445-45B2-BCFE-D8B875999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C76977D-310C-451D-9AD7-3F22DCC62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3F532-ABBE-45B2-8DCB-BAB4BDC715F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6891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jostadsforeningen.se/snyggt-tryggt" TargetMode="External"/><Relationship Id="rId7" Type="http://schemas.openxmlformats.org/officeDocument/2006/relationships/image" Target="../media/image13.png"/><Relationship Id="rId2" Type="http://schemas.openxmlformats.org/officeDocument/2006/relationships/hyperlink" Target="(3)%20Snyggt%20&amp;%20Tryggt%20i%20Hammarby%20Sj&#246;stad%20|%20Face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mailto:info@sjostadsforeningen.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722EBF-DBE9-4297-AABD-1CED1F4E1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206" y="283272"/>
            <a:ext cx="11653369" cy="2358349"/>
          </a:xfrm>
        </p:spPr>
        <p:txBody>
          <a:bodyPr>
            <a:normAutofit fontScale="90000"/>
          </a:bodyPr>
          <a:lstStyle/>
          <a:p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sv-SE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v-SE" sz="4400" dirty="0">
                <a:solidFill>
                  <a:schemeClr val="accent1">
                    <a:lumMod val="50000"/>
                  </a:schemeClr>
                </a:solidFill>
              </a:rPr>
              <a:t>Välkommen till </a:t>
            </a:r>
            <a:r>
              <a:rPr lang="sv-SE" sz="44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möte med </a:t>
            </a:r>
            <a:br>
              <a:rPr lang="sv-SE" sz="44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</a:br>
            <a:r>
              <a:rPr lang="sv-SE" sz="44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Snyggt &amp; Tryggt  och Sjöstadsföreningen.</a:t>
            </a:r>
            <a:br>
              <a:rPr lang="sv-SE" sz="44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</a:br>
            <a:r>
              <a:rPr lang="sv-SE" sz="4400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”</a:t>
            </a:r>
            <a:r>
              <a:rPr lang="sv-SE" sz="4400" b="1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Tryggheten i våra </a:t>
            </a:r>
            <a:r>
              <a:rPr lang="sv-SE" sz="4400" b="1" dirty="0" err="1">
                <a:solidFill>
                  <a:schemeClr val="accent1">
                    <a:lumMod val="50000"/>
                  </a:schemeClr>
                </a:solidFill>
                <a:cs typeface="Calibri Light"/>
              </a:rPr>
              <a:t>BRF:er</a:t>
            </a:r>
            <a:r>
              <a:rPr lang="sv-SE" sz="4400" b="1" dirty="0">
                <a:solidFill>
                  <a:schemeClr val="accent1">
                    <a:lumMod val="50000"/>
                  </a:schemeClr>
                </a:solidFill>
                <a:cs typeface="Calibri Light"/>
              </a:rPr>
              <a:t>”</a:t>
            </a:r>
            <a:br>
              <a:rPr lang="sv-SE" sz="4400" b="1" dirty="0"/>
            </a:br>
            <a:endParaRPr lang="sv-SE" sz="4400" b="1" dirty="0">
              <a:solidFill>
                <a:schemeClr val="accent1">
                  <a:lumMod val="50000"/>
                </a:schemeClr>
              </a:solidFill>
              <a:cs typeface="Calibri Light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5267" y="5898775"/>
            <a:ext cx="2846733" cy="959225"/>
          </a:xfrm>
          <a:prstGeom prst="rect">
            <a:avLst/>
          </a:prstGeom>
        </p:spPr>
      </p:pic>
      <p:pic>
        <p:nvPicPr>
          <p:cNvPr id="3" name="Bildobjekt 5" descr="En bild som visar träd, utomhus, gräs, himmel&#10;&#10;Automatiskt genererad beskrivning">
            <a:extLst>
              <a:ext uri="{FF2B5EF4-FFF2-40B4-BE49-F238E27FC236}">
                <a16:creationId xmlns:a16="http://schemas.microsoft.com/office/drawing/2014/main" id="{EBCEA4CA-0B40-42CC-B702-0DD041708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951" y="2282846"/>
            <a:ext cx="6602316" cy="386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68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451CC7-8702-4314-9B73-5C70452D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550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chemeClr val="accent1">
                    <a:lumMod val="50000"/>
                  </a:schemeClr>
                </a:solidFill>
              </a:rPr>
              <a:t>Agenda: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8DEF5EF-1F18-49D2-A44C-D8A5398A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676"/>
            <a:ext cx="9300713" cy="5210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Inledning och kort bakgrund till mötet. 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Snyggt &amp; Tryggt - Selene Samuelsson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Trygghet i en </a:t>
            </a:r>
            <a:r>
              <a:rPr lang="sv-SE" sz="2000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bostadrättsförening</a:t>
            </a: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våra utmaningar och lösningar.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BRF The Village STHLM - Kalle Holm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Läget i Sjöstaden och Grannsamverkan.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Söderandan - Peter Lind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Trygghet i källare och garage, vad fungerar och vad fungerar inte.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Securitas - Anders Bergquist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Tryggare boende i flerbostadshus.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Svenskt Trygghetscertifiering - Ulf Malm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6. Allmän diskussion, identifiering av gemensamma intresseområden och frågestund.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Snyggt &amp; Tryggt - Selene Samuelsson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7. Sammanfattning + nästa möte 6 dec: boendesociala frågor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   Snyggt &amp; Tryggt - Selene Samuelsson</a:t>
            </a:r>
            <a:endParaRPr lang="sv-SE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5267" y="5898775"/>
            <a:ext cx="2846733" cy="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3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451CC7-8702-4314-9B73-5C70452D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b="1" dirty="0">
                <a:solidFill>
                  <a:schemeClr val="accent1">
                    <a:lumMod val="50000"/>
                  </a:schemeClr>
                </a:solidFill>
              </a:rPr>
              <a:t>SNYGGT &amp; TRYGGT i Hammarby Sjöstad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8DEF5EF-1F18-49D2-A44C-D8A5398A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563"/>
            <a:ext cx="9789543" cy="4340212"/>
          </a:xfrm>
        </p:spPr>
        <p:txBody>
          <a:bodyPr>
            <a:noAutofit/>
          </a:bodyPr>
          <a:lstStyle/>
          <a:p>
            <a:pPr marL="285750" indent="-285750"/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Trygghetsfrågorna växte med invånarna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Nattvandring hade startats – Förstudie - Rapport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Initiativ av bl.a. Sjöstadsföreningen och ElectriCITY </a:t>
            </a:r>
            <a:br>
              <a:rPr lang="sv-SE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bildades den icke vinstdrivande föreningen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Snyggt &amp; Tryggt verkar för att Sjöstaden ska vara en attraktiv ”stadsdel” för boende och besökare och ska ständigt utvecklas emot nya mål!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Samverkar med staden, boende och aktörer i Sjöstaden samt med andra intressenter för att lyfta området och vara ett gott exempel för andra</a:t>
            </a:r>
          </a:p>
          <a:p>
            <a:pPr marL="0" indent="0">
              <a:buNone/>
            </a:pPr>
            <a:r>
              <a:rPr lang="sv-SE" i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</a:rPr>
              <a:t>Ingen kan göra allt men tillsammans kan vi göra mycket!</a:t>
            </a:r>
          </a:p>
          <a:p>
            <a:pPr marL="0" indent="0" algn="ctr">
              <a:buNone/>
            </a:pPr>
            <a:endParaRPr lang="sv-S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5267" y="5898775"/>
            <a:ext cx="2846733" cy="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5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451CC7-8702-4314-9B73-5C70452D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1">
                    <a:lumMod val="50000"/>
                  </a:schemeClr>
                </a:solidFill>
              </a:rPr>
              <a:t>Verksamhetsplanen under 2021: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8DEF5EF-1F18-49D2-A44C-D8A5398A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21" y="1611990"/>
            <a:ext cx="6938176" cy="4351338"/>
          </a:xfrm>
        </p:spPr>
        <p:txBody>
          <a:bodyPr>
            <a:noAutofit/>
          </a:bodyPr>
          <a:lstStyle/>
          <a:p>
            <a:pPr marL="457200" marR="0" indent="-457200"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Trygghetsanalys och enkäter</a:t>
            </a:r>
            <a:r>
              <a:rPr lang="sv-SE" sz="2000" dirty="0">
                <a:solidFill>
                  <a:schemeClr val="accent1">
                    <a:lumMod val="50000"/>
                  </a:schemeClr>
                </a:solidFill>
                <a:effectLst/>
                <a:latin typeface="WordVisiCarriageReturn_MSFontSe"/>
              </a:rPr>
              <a:t> </a:t>
            </a:r>
            <a:endParaRPr lang="sv-SE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Vidareutveckling av verksamheten 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Städinsatser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Stötta Nattvandringen –  engagera Brf och skolorna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Engagera S&amp;T kontakter samv. m. Sjöstadsföreningen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Riktade informationsinsatser, (tex BRFer och föräldrar)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Fortsatta ungdomsinsatser samt identifiering möjlig lokal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- Bevakning av utveckling av ytor i Sjöstaden – kort sikt </a:t>
            </a:r>
            <a:b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- Bevakning av tunnelbanan och andra utv. projekt - lång sikt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Fortsatt utveckling av julbelysning i Hammarby Sjöstad 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sv-SE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Samverkan med andra aktörer - för att få till Platssamverkan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5267" y="5898775"/>
            <a:ext cx="2846733" cy="9592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5B34E4D-DBFA-44EA-B818-7351EB68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139" y="365125"/>
            <a:ext cx="1836090" cy="1530429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177255A8-D0CE-41AA-B806-87B0B9ACBB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5567" y="2130231"/>
            <a:ext cx="1876462" cy="1762669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5C9FF90-1F9C-4035-9928-5AEDFB3BC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108" y="1240368"/>
            <a:ext cx="1639019" cy="1771198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162E31D-CA5A-4C08-AD77-85BA66EF9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0341" y="5388634"/>
            <a:ext cx="2395298" cy="1469228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28D6A1CA-BFB9-4C2E-901F-1338B14E2C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8647" y="4010238"/>
            <a:ext cx="1646432" cy="1771199"/>
          </a:xfrm>
          <a:prstGeom prst="rect">
            <a:avLst/>
          </a:prstGeom>
        </p:spPr>
      </p:pic>
      <p:pic>
        <p:nvPicPr>
          <p:cNvPr id="19" name="Bildobjekt 18">
            <a:extLst>
              <a:ext uri="{FF2B5EF4-FFF2-40B4-BE49-F238E27FC236}">
                <a16:creationId xmlns:a16="http://schemas.microsoft.com/office/drawing/2014/main" id="{A1396F6D-945D-4E64-9F4E-C0F766F17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6528" y="3581583"/>
            <a:ext cx="1646432" cy="219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0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451CC7-8702-4314-9B73-5C70452D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b="1" dirty="0">
                <a:solidFill>
                  <a:schemeClr val="accent1">
                    <a:lumMod val="50000"/>
                  </a:schemeClr>
                </a:solidFill>
              </a:rPr>
              <a:t>Tryggheten i våra </a:t>
            </a:r>
            <a:r>
              <a:rPr lang="sv-SE" b="1" dirty="0" err="1">
                <a:solidFill>
                  <a:schemeClr val="accent1">
                    <a:lumMod val="50000"/>
                  </a:schemeClr>
                </a:solidFill>
              </a:rPr>
              <a:t>BRF:er</a:t>
            </a:r>
            <a:endParaRPr lang="sv-S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8DEF5EF-1F18-49D2-A44C-D8A5398A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84985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altLang="sv-SE" sz="3200" dirty="0">
                <a:solidFill>
                  <a:schemeClr val="accent1">
                    <a:lumMod val="50000"/>
                  </a:schemeClr>
                </a:solidFill>
              </a:rPr>
              <a:t>Hur ser det ut i Sjöstaden? Vad säger statistiken och vad upplever vi?</a:t>
            </a:r>
          </a:p>
          <a:p>
            <a:pPr marL="0" indent="0">
              <a:buNone/>
            </a:pPr>
            <a:r>
              <a:rPr lang="sv-SE" altLang="sv-SE" sz="3200" dirty="0">
                <a:solidFill>
                  <a:schemeClr val="accent1">
                    <a:lumMod val="50000"/>
                  </a:schemeClr>
                </a:solidFill>
              </a:rPr>
              <a:t>Vad kan vi själva göra för skillnad?</a:t>
            </a:r>
          </a:p>
          <a:p>
            <a:pPr marL="0" indent="0">
              <a:buNone/>
            </a:pPr>
            <a:r>
              <a:rPr lang="sv-SE" altLang="sv-SE" sz="3200" dirty="0">
                <a:solidFill>
                  <a:schemeClr val="accent1">
                    <a:lumMod val="50000"/>
                  </a:schemeClr>
                </a:solidFill>
              </a:rPr>
              <a:t>Var och en, i våra BRFer, tillsammans och med andra aktörer?</a:t>
            </a:r>
          </a:p>
          <a:p>
            <a:pPr marL="0" indent="0">
              <a:buNone/>
            </a:pPr>
            <a:r>
              <a:rPr lang="sv-SE" altLang="sv-SE" sz="3200" dirty="0">
                <a:solidFill>
                  <a:schemeClr val="accent1">
                    <a:lumMod val="50000"/>
                  </a:schemeClr>
                </a:solidFill>
              </a:rPr>
              <a:t>Vad har platsen för betydelse och vad menas med social kontroll?</a:t>
            </a:r>
          </a:p>
          <a:p>
            <a:pPr marL="0" indent="0">
              <a:buNone/>
            </a:pPr>
            <a:r>
              <a:rPr lang="sv-SE" altLang="sv-SE" sz="3200" b="1" dirty="0">
                <a:solidFill>
                  <a:schemeClr val="accent1">
                    <a:lumMod val="50000"/>
                  </a:schemeClr>
                </a:solidFill>
              </a:rPr>
              <a:t>OBS! Trygghet upplevs olika, viktigt att tänka på.               </a:t>
            </a:r>
            <a:r>
              <a:rPr lang="sv-SE" altLang="sv-SE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sv-SE" altLang="sv-SE" sz="2400" dirty="0">
                <a:solidFill>
                  <a:schemeClr val="accent1">
                    <a:lumMod val="50000"/>
                  </a:schemeClr>
                </a:solidFill>
              </a:rPr>
              <a:t>The Village</a:t>
            </a:r>
          </a:p>
          <a:p>
            <a:pPr marL="0" indent="0">
              <a:buNone/>
            </a:pPr>
            <a:endParaRPr lang="sv-SE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5267" y="5898775"/>
            <a:ext cx="2846733" cy="959225"/>
          </a:xfrm>
          <a:prstGeom prst="rect">
            <a:avLst/>
          </a:prstGeom>
        </p:spPr>
      </p:pic>
      <p:pic>
        <p:nvPicPr>
          <p:cNvPr id="8" name="Bildobjekt 7" descr="En bild som visar träd, utomhus, himmel, väg&#10;&#10;Beskrivning genererad med mycket hög exakthet">
            <a:extLst>
              <a:ext uri="{FF2B5EF4-FFF2-40B4-BE49-F238E27FC236}">
                <a16:creationId xmlns:a16="http://schemas.microsoft.com/office/drawing/2014/main" id="{6B253068-2805-4728-B939-E650A8F66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455" y="1433382"/>
            <a:ext cx="3026535" cy="24548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8">
            <a:extLst>
              <a:ext uri="{FF2B5EF4-FFF2-40B4-BE49-F238E27FC236}">
                <a16:creationId xmlns:a16="http://schemas.microsoft.com/office/drawing/2014/main" id="{4AABE840-5630-436A-8E3D-465707BA8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881" y="3429000"/>
            <a:ext cx="1770656" cy="206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688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451CC7-8702-4314-9B73-5C70452D6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v-SE" b="1" dirty="0">
                <a:solidFill>
                  <a:schemeClr val="accent1">
                    <a:lumMod val="50000"/>
                  </a:schemeClr>
                </a:solidFill>
              </a:rPr>
              <a:t>Diskussion och identifiering av gemensamma intresseområden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8DEF5EF-1F18-49D2-A44C-D8A5398A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55282" cy="4351338"/>
          </a:xfrm>
        </p:spPr>
        <p:txBody>
          <a:bodyPr>
            <a:noAutofit/>
          </a:bodyPr>
          <a:lstStyle/>
          <a:p>
            <a:r>
              <a:rPr lang="sv-SE" altLang="sv-SE" sz="2000" b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r>
              <a:rPr lang="sv-SE" altLang="sv-SE" sz="2000" b="1" dirty="0">
                <a:solidFill>
                  <a:schemeClr val="accent1">
                    <a:lumMod val="50000"/>
                  </a:schemeClr>
                </a:solidFill>
              </a:rPr>
              <a:t>...</a:t>
            </a:r>
          </a:p>
          <a:p>
            <a:r>
              <a:rPr lang="sv-SE" altLang="sv-SE" sz="2000" b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r>
              <a:rPr lang="sv-SE" altLang="sv-SE" sz="2000" b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r>
              <a:rPr lang="sv-SE" altLang="sv-SE" sz="2000" b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endParaRPr lang="sv-SE" altLang="sv-SE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v-SE" altLang="sv-SE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v-SE" altLang="sv-SE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v-SE" altLang="sv-SE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v-SE" altLang="sv-SE" sz="4000" dirty="0">
                <a:solidFill>
                  <a:schemeClr val="accent1">
                    <a:lumMod val="50000"/>
                  </a:schemeClr>
                </a:solidFill>
              </a:rPr>
              <a:t>SUMMERING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345267" y="5898775"/>
            <a:ext cx="2846733" cy="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0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6ADE53-F36C-456D-BE03-821402A0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Kommande möte 6 december - </a:t>
            </a:r>
            <a:r>
              <a:rPr lang="sv-SE" sz="3200" dirty="0"/>
              <a:t>kl. 18.30-19.30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998E87-57A0-498F-8BE2-E5A44FDA0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3600" b="1" dirty="0"/>
              <a:t>Bosociala frågor – Pia Bruns, HBS</a:t>
            </a:r>
          </a:p>
          <a:p>
            <a:pPr marL="0" indent="0">
              <a:buNone/>
            </a:pPr>
            <a:r>
              <a:rPr lang="sv-SE" sz="3600" dirty="0"/>
              <a:t>Här kommer vi få svar på bl.a:</a:t>
            </a:r>
          </a:p>
          <a:p>
            <a:pPr marL="0" indent="0">
              <a:buNone/>
            </a:pPr>
            <a:r>
              <a:rPr lang="sv-SE" sz="3600" dirty="0"/>
              <a:t>Vad gör man om:</a:t>
            </a:r>
          </a:p>
          <a:p>
            <a:pPr>
              <a:buFontTx/>
              <a:buChar char="-"/>
            </a:pPr>
            <a:r>
              <a:rPr lang="sv-SE" sz="3600" dirty="0"/>
              <a:t>man tror ett barn far illa,</a:t>
            </a:r>
          </a:p>
          <a:p>
            <a:pPr>
              <a:buFontTx/>
              <a:buChar char="-"/>
            </a:pPr>
            <a:r>
              <a:rPr lang="sv-SE" sz="3600" dirty="0"/>
              <a:t>en hund skäller dag som natt,</a:t>
            </a:r>
          </a:p>
          <a:p>
            <a:pPr>
              <a:buFontTx/>
              <a:buChar char="-"/>
            </a:pPr>
            <a:r>
              <a:rPr lang="sv-SE" sz="3600" dirty="0"/>
              <a:t>grannen är samlare och det luktar illa,</a:t>
            </a:r>
          </a:p>
          <a:p>
            <a:pPr marL="0" indent="0">
              <a:buNone/>
            </a:pPr>
            <a:r>
              <a:rPr lang="sv-SE" sz="3600" dirty="0"/>
              <a:t>eller man misstänker handel av droger. </a:t>
            </a:r>
          </a:p>
          <a:p>
            <a:endParaRPr lang="sv-SE" sz="360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CDEE9B6-76F2-4382-8D66-C940C86C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6296" y="1426235"/>
            <a:ext cx="2710535" cy="37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83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72451CC7-8702-4314-9B73-5C70452D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1">
                    <a:lumMod val="50000"/>
                  </a:schemeClr>
                </a:solidFill>
              </a:rPr>
              <a:t>Tack för ditt deltagande! </a:t>
            </a:r>
            <a:r>
              <a:rPr lang="sv-SE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sv-SE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88DEF5EF-1F18-49D2-A44C-D8A5398AB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9267908" cy="4751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Kontakter: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Snyggt &amp; Trygg i Hammarby Sjöstad, 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Ordförande: Selene Samuelsson Hedlund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Epost: </a:t>
            </a:r>
            <a:r>
              <a:rPr lang="sv-SE" sz="2400" u="sng" dirty="0">
                <a:solidFill>
                  <a:srgbClr val="0070C0"/>
                </a:solidFill>
              </a:rPr>
              <a:t>info@snyggtochtryggt.se</a:t>
            </a:r>
            <a:r>
              <a:rPr lang="sv-SE" sz="2400" dirty="0">
                <a:solidFill>
                  <a:srgbClr val="0070C0"/>
                </a:solidFill>
              </a:rPr>
              <a:t>  </a:t>
            </a: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Mobil: 0708-38 00 05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Facebook: </a:t>
            </a:r>
            <a:r>
              <a:rPr lang="sv-SE" sz="2400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Snyggt &amp; Tryggt i Hammarby Sjöstad</a:t>
            </a:r>
            <a:endParaRPr lang="sv-SE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Webbsida: </a:t>
            </a:r>
            <a:r>
              <a:rPr lang="sv-SE" sz="24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sjostadsforeningen.se/snyggt-tryggt</a:t>
            </a:r>
            <a:endParaRPr lang="sv-SE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sv-SE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Sjöstadsföreningen, ordförande: Jan Martinsson  </a:t>
            </a: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Epost: </a:t>
            </a:r>
            <a:r>
              <a:rPr lang="sv-SE" sz="2400" u="sng" dirty="0">
                <a:solidFill>
                  <a:srgbClr val="0070C0"/>
                </a:solidFill>
                <a:hlinkClick r:id="rId4"/>
              </a:rPr>
              <a:t>info@sjostadsforeningen.se</a:t>
            </a:r>
            <a:endParaRPr lang="sv-SE" sz="2400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v-SE" sz="2400" dirty="0">
                <a:solidFill>
                  <a:schemeClr val="accent1">
                    <a:lumMod val="50000"/>
                  </a:schemeClr>
                </a:solidFill>
              </a:rPr>
              <a:t>Webbsida: </a:t>
            </a:r>
            <a:r>
              <a:rPr lang="sv-SE" sz="2400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sjostadsforeningen.se</a:t>
            </a:r>
            <a:endParaRPr lang="sv-SE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CDDD107A-14FE-4116-A7C9-E01DE3254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531" y="3321844"/>
            <a:ext cx="3202073" cy="2868854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1B223D8-B76C-432D-9C42-54D3CA26E30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409208" y="6279287"/>
            <a:ext cx="1782792" cy="578713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39EA0A38-33ED-4565-B1FF-98D932716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19" y="224331"/>
            <a:ext cx="3471720" cy="300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7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9D2F25D197BA46900432A0F12ECFC8" ma:contentTypeVersion="7" ma:contentTypeDescription="Skapa ett nytt dokument." ma:contentTypeScope="" ma:versionID="e4ecfa41098593e0dd8634e32187e32c">
  <xsd:schema xmlns:xsd="http://www.w3.org/2001/XMLSchema" xmlns:xs="http://www.w3.org/2001/XMLSchema" xmlns:p="http://schemas.microsoft.com/office/2006/metadata/properties" xmlns:ns2="f46dea11-a3fe-45a0-b043-a291f4e7a7dd" targetNamespace="http://schemas.microsoft.com/office/2006/metadata/properties" ma:root="true" ma:fieldsID="152f06dc92824ba73e90bf4d3913abc9" ns2:_="">
    <xsd:import namespace="f46dea11-a3fe-45a0-b043-a291f4e7a7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dea11-a3fe-45a0-b043-a291f4e7a7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0A50E2-0D11-4FA7-A5D2-3E85632F35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6dea11-a3fe-45a0-b043-a291f4e7a7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29289A-DB48-4DD7-879C-9A8C3AC87F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CEC337-5A85-413F-8442-A1C0D03935FB}">
  <ds:schemaRefs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f46dea11-a3fe-45a0-b043-a291f4e7a7d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560</Words>
  <Application>Microsoft Office PowerPoint</Application>
  <PresentationFormat>Bredbild</PresentationFormat>
  <Paragraphs>57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WordVisiCarriageReturn_MSFontSe</vt:lpstr>
      <vt:lpstr>Office-tema</vt:lpstr>
      <vt:lpstr>        Välkommen till möte med  Snyggt &amp; Tryggt  och Sjöstadsföreningen. ”Tryggheten i våra BRF:er” </vt:lpstr>
      <vt:lpstr>Agenda:</vt:lpstr>
      <vt:lpstr>SNYGGT &amp; TRYGGT i Hammarby Sjöstad</vt:lpstr>
      <vt:lpstr>Verksamhetsplanen under 2021:</vt:lpstr>
      <vt:lpstr>Tryggheten i våra BRF:er</vt:lpstr>
      <vt:lpstr>Diskussion och identifiering av gemensamma intresseområden</vt:lpstr>
      <vt:lpstr>Kommande möte 6 december - kl. 18.30-19.30</vt:lpstr>
      <vt:lpstr>Tack för ditt deltagande!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Välkommen till SNYGGT &amp; TRYGGT I HAMMARBY SJÖSTAD</dc:title>
  <dc:creator>Selene Samuelsson</dc:creator>
  <cp:lastModifiedBy>Selene Samuelsson Hedlund</cp:lastModifiedBy>
  <cp:revision>28</cp:revision>
  <dcterms:created xsi:type="dcterms:W3CDTF">2019-12-19T16:36:20Z</dcterms:created>
  <dcterms:modified xsi:type="dcterms:W3CDTF">2021-10-14T15:27:37Z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0x0101003F9D2F25D197BA46900432A0F12ECFC8</vt:lpwstr>
  </property>
</Properties>
</file>